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D6814-F99B-4F8F-B773-B3E940874AC3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C947A-DC06-4024-A066-8B89A4CA24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DC947A-DC06-4024-A066-8B89A4CA243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36B994-E360-4EF5-B5C6-9BEDDB61D432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EAD08F-D2CB-4BD6-9004-C8E47B66B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rtmouth.edu/~gjdemko/german.htm" TargetMode="External"/><Relationship Id="rId2" Type="http://schemas.openxmlformats.org/officeDocument/2006/relationships/hyperlink" Target="http://www.germany.info/Vertretung/usa/en/08__Culture__Sports__Events/05/04/Feature__4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ethe.de/kue/lit/ein/en5279840.htm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bookee.org/Volker-Kl-pfel-amp-Michael-Kobr-Schutzpatron-Kluftingers-neuer-Fall_1280224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books-in-german.com/spr2007/book09a.htm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ocategories.net/ephemera/dreaming-of-babylon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685800"/>
            <a:ext cx="8610600" cy="381000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Media,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Communication &amp; Leisure: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Press 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and Printed Media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Camille Lopez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 (URLs)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828800"/>
            <a:ext cx="8531352" cy="4800600"/>
          </a:xfrm>
        </p:spPr>
        <p:txBody>
          <a:bodyPr>
            <a:normAutofit/>
          </a:bodyPr>
          <a:lstStyle/>
          <a:p>
            <a:r>
              <a:rPr lang="en-US" b="1" dirty="0" smtClean="0"/>
              <a:t>Article #1: </a:t>
            </a:r>
            <a:r>
              <a:rPr lang="en-US" i="1" dirty="0" smtClean="0"/>
              <a:t>The Boom of the Regional Crime Novel (</a:t>
            </a:r>
            <a:r>
              <a:rPr lang="en-US" u="sng" dirty="0" smtClean="0">
                <a:hlinkClick r:id="rId2"/>
              </a:rPr>
              <a:t>http://www.germany.info/Vertretung/usa/en/08__Culture__Sports__Events/05/04/Feature__4.html</a:t>
            </a:r>
            <a:r>
              <a:rPr lang="en-US" dirty="0" smtClean="0"/>
              <a:t>)</a:t>
            </a:r>
            <a:endParaRPr lang="en-US" b="1" dirty="0" smtClean="0"/>
          </a:p>
          <a:p>
            <a:r>
              <a:rPr lang="en-US" b="1" dirty="0" smtClean="0"/>
              <a:t>Article #2: </a:t>
            </a:r>
            <a:r>
              <a:rPr lang="en-US" i="1" dirty="0" smtClean="0"/>
              <a:t>The Mystery Auf Deutsch </a:t>
            </a:r>
            <a:r>
              <a:rPr lang="en-US" dirty="0" smtClean="0"/>
              <a:t>(</a:t>
            </a:r>
            <a:r>
              <a:rPr lang="en-US" u="sng" dirty="0" smtClean="0">
                <a:hlinkClick r:id="rId3"/>
              </a:rPr>
              <a:t>http://www.dartmouth.edu/~gjdemko/german.htm</a:t>
            </a:r>
            <a:r>
              <a:rPr lang="en-US" dirty="0" smtClean="0"/>
              <a:t>)</a:t>
            </a:r>
            <a:endParaRPr lang="en-US" b="1" dirty="0" smtClean="0"/>
          </a:p>
          <a:p>
            <a:r>
              <a:rPr lang="en-US" b="1" dirty="0" smtClean="0"/>
              <a:t>Article #3: </a:t>
            </a:r>
            <a:r>
              <a:rPr lang="en-US" i="1" dirty="0" smtClean="0"/>
              <a:t>Antiheroes are Taking over the German Crime Thriller Scene </a:t>
            </a:r>
            <a:r>
              <a:rPr lang="en-US" b="1" dirty="0" smtClean="0"/>
              <a:t>(</a:t>
            </a:r>
            <a:r>
              <a:rPr lang="en-US" b="1" u="sng" dirty="0" smtClean="0">
                <a:hlinkClick r:id="rId4"/>
              </a:rPr>
              <a:t>http://www.goethe.de/kue/lit/ein/en5279840.htm</a:t>
            </a:r>
            <a:r>
              <a:rPr lang="en-US" b="1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  <p:transition spd="slow" advClick="0" advTm="30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 Photo</a:t>
            </a:r>
            <a:endParaRPr lang="en-US" dirty="0"/>
          </a:p>
        </p:txBody>
      </p:sp>
      <p:pic>
        <p:nvPicPr>
          <p:cNvPr id="6" name="Content Placeholder 5" descr="printed_media_lopez.jpg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676400"/>
            <a:ext cx="6865405" cy="4910138"/>
          </a:xfrm>
        </p:spPr>
      </p:pic>
    </p:spTree>
  </p:cSld>
  <p:clrMapOvr>
    <a:masterClrMapping/>
  </p:clrMapOvr>
  <p:transition spd="slow" advTm="18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Article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Germans </a:t>
            </a:r>
            <a:r>
              <a:rPr lang="en-US" dirty="0" smtClean="0"/>
              <a:t>are more attracted to </a:t>
            </a:r>
            <a:r>
              <a:rPr lang="en-US" u="sng" dirty="0" smtClean="0"/>
              <a:t>regional</a:t>
            </a:r>
            <a:r>
              <a:rPr lang="en-US" dirty="0" smtClean="0"/>
              <a:t> crime </a:t>
            </a:r>
            <a:r>
              <a:rPr lang="en-US" dirty="0" smtClean="0"/>
              <a:t>novels nowadays.</a:t>
            </a:r>
            <a:endParaRPr lang="en-US" dirty="0" smtClean="0"/>
          </a:p>
          <a:p>
            <a:pPr lvl="0"/>
            <a:r>
              <a:rPr lang="en-US" dirty="0" smtClean="0"/>
              <a:t>The mixture of a crime scene in local surroundings is what interest readers.</a:t>
            </a:r>
          </a:p>
          <a:p>
            <a:pPr lvl="0"/>
            <a:r>
              <a:rPr lang="en-US" dirty="0" smtClean="0"/>
              <a:t>Regional crime novels produce a strong sense of pride for local assets.</a:t>
            </a:r>
          </a:p>
          <a:p>
            <a:pPr lvl="0"/>
            <a:r>
              <a:rPr lang="en-US" dirty="0" smtClean="0"/>
              <a:t>Characters showing vulnerability create bonds with readers.</a:t>
            </a:r>
          </a:p>
          <a:p>
            <a:pPr lvl="0"/>
            <a:r>
              <a:rPr lang="en-US" dirty="0" smtClean="0"/>
              <a:t>Clichés are seen as good characteristics of crime fictions than bad.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 #1</a:t>
            </a:r>
            <a:endParaRPr lang="en-US" dirty="0"/>
          </a:p>
        </p:txBody>
      </p:sp>
      <p:pic>
        <p:nvPicPr>
          <p:cNvPr id="4" name="Content Placeholder 3" descr="http://s1.gigaimg.com/avaxhome/e3/e1/001ce1e3_medium.jpe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84475" y="1943100"/>
            <a:ext cx="3810000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85800" y="593467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u="sng" dirty="0">
                <a:hlinkClick r:id="rId3"/>
              </a:rPr>
              <a:t>http://ebookee.org/Volker-Kl-pfel-amp-Michael-Kobr-Schutzpatron-Kluftingers-neuer-Fall_1280224.html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Article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Germany has had a long history of its love for crime fiction, dating all the way back to 1730.</a:t>
            </a:r>
          </a:p>
          <a:p>
            <a:pPr lvl="0"/>
            <a:r>
              <a:rPr lang="en-US" dirty="0" smtClean="0"/>
              <a:t>The first mystery novels were actually based off from real crimes.</a:t>
            </a:r>
          </a:p>
          <a:p>
            <a:pPr lvl="0"/>
            <a:r>
              <a:rPr lang="en-US" dirty="0" smtClean="0"/>
              <a:t>German crime novels’ plots are often critically judged for their simplicity.</a:t>
            </a:r>
          </a:p>
          <a:p>
            <a:pPr lvl="0"/>
            <a:r>
              <a:rPr lang="en-US" dirty="0" smtClean="0"/>
              <a:t>Crime fiction is so popular that children have their version of it.</a:t>
            </a:r>
          </a:p>
          <a:p>
            <a:pPr lvl="0"/>
            <a:r>
              <a:rPr lang="en-US" dirty="0" smtClean="0"/>
              <a:t>Germans have adapted numerous of mystery books into television and radio shows.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 #2</a:t>
            </a:r>
            <a:endParaRPr lang="en-US" dirty="0"/>
          </a:p>
        </p:txBody>
      </p:sp>
      <p:pic>
        <p:nvPicPr>
          <p:cNvPr id="4" name="Content Placeholder 3" descr="http://www.new-books-in-german.com/spr2007/kaestner.jp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828800"/>
            <a:ext cx="3124200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371600" y="6019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u="sng" dirty="0">
                <a:hlinkClick r:id="rId3"/>
              </a:rPr>
              <a:t>http://www.new-books-in-german.com/spr2007/book09a.htm</a:t>
            </a:r>
            <a:r>
              <a:rPr lang="en-US" dirty="0"/>
              <a:t>)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Article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3100" dirty="0" smtClean="0"/>
              <a:t>Recently, crime novels have villains as the protagonists.</a:t>
            </a:r>
          </a:p>
          <a:p>
            <a:pPr lvl="0"/>
            <a:r>
              <a:rPr lang="en-US" sz="3100" dirty="0" smtClean="0"/>
              <a:t>Modern technologies are influencing the Criminal World.</a:t>
            </a:r>
          </a:p>
          <a:p>
            <a:pPr lvl="0"/>
            <a:r>
              <a:rPr lang="en-US" sz="3100" dirty="0" smtClean="0"/>
              <a:t>Contemporary authors are creating characters that are failures instead of polished, perfect detectives.</a:t>
            </a:r>
          </a:p>
          <a:p>
            <a:pPr lvl="0"/>
            <a:r>
              <a:rPr lang="en-US" sz="3100" dirty="0" smtClean="0"/>
              <a:t>Authors are creating characters with weaknesses to add realistic effects.</a:t>
            </a:r>
          </a:p>
          <a:p>
            <a:pPr lvl="0"/>
            <a:r>
              <a:rPr lang="en-US" sz="3100" dirty="0" smtClean="0"/>
              <a:t>Different styles (slangs, abbreviations, dialect, etc.) are added to differentiate the authors’ individual uniqueness.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 #3</a:t>
            </a:r>
            <a:endParaRPr lang="en-US" dirty="0"/>
          </a:p>
        </p:txBody>
      </p:sp>
      <p:pic>
        <p:nvPicPr>
          <p:cNvPr id="4" name="Content Placeholder 3" descr="http://www.pandora.ca/pictures17/961465.jp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676400"/>
            <a:ext cx="3159905" cy="4495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752600" y="6211669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u="sng" dirty="0">
                <a:hlinkClick r:id="rId3"/>
              </a:rPr>
              <a:t>http://nocategories.net/ephemera/dreaming-of-babylon/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074152" cy="48768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100" dirty="0" smtClean="0"/>
              <a:t>W</a:t>
            </a:r>
            <a:r>
              <a:rPr lang="en-US" sz="3100" dirty="0" smtClean="0"/>
              <a:t>hy do German </a:t>
            </a:r>
            <a:r>
              <a:rPr lang="en-US" sz="3100" dirty="0" smtClean="0"/>
              <a:t>criminal plots </a:t>
            </a:r>
            <a:r>
              <a:rPr lang="en-US" sz="3100" dirty="0" smtClean="0"/>
              <a:t>usually </a:t>
            </a:r>
            <a:r>
              <a:rPr lang="en-US" sz="3100" dirty="0" smtClean="0"/>
              <a:t>judged critically?</a:t>
            </a:r>
          </a:p>
          <a:p>
            <a:pPr lvl="0">
              <a:buNone/>
            </a:pPr>
            <a:r>
              <a:rPr lang="en-US" sz="3100" dirty="0" smtClean="0"/>
              <a:t>	A. Simplicity</a:t>
            </a:r>
          </a:p>
          <a:p>
            <a:pPr lvl="0">
              <a:buNone/>
            </a:pPr>
            <a:r>
              <a:rPr lang="en-US" sz="3100" dirty="0" smtClean="0"/>
              <a:t>	B. Similar plots</a:t>
            </a:r>
          </a:p>
          <a:p>
            <a:pPr lvl="0">
              <a:buNone/>
            </a:pPr>
            <a:r>
              <a:rPr lang="en-US" sz="3100" dirty="0" smtClean="0"/>
              <a:t>	C. Too vulgar</a:t>
            </a:r>
          </a:p>
          <a:p>
            <a:pPr lvl="0"/>
            <a:r>
              <a:rPr lang="en-US" sz="3100" dirty="0" smtClean="0"/>
              <a:t>Recent criminal novels in Germany have what for protagonists?</a:t>
            </a:r>
          </a:p>
          <a:p>
            <a:pPr lvl="0">
              <a:buNone/>
            </a:pPr>
            <a:r>
              <a:rPr lang="en-US" sz="3100" dirty="0" smtClean="0"/>
              <a:t>	A. Animals</a:t>
            </a:r>
          </a:p>
          <a:p>
            <a:pPr lvl="0">
              <a:buNone/>
            </a:pPr>
            <a:r>
              <a:rPr lang="en-US" sz="3100" dirty="0" smtClean="0"/>
              <a:t>	B. Heroes</a:t>
            </a:r>
          </a:p>
          <a:p>
            <a:pPr lvl="0">
              <a:buNone/>
            </a:pPr>
            <a:r>
              <a:rPr lang="en-US" sz="3100" dirty="0" smtClean="0"/>
              <a:t>	C. Antiheroes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1. A. simplicity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2. C. antiheroes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83</TotalTime>
  <Words>322</Words>
  <Application>Microsoft Office PowerPoint</Application>
  <PresentationFormat>On-screen Show (4:3)</PresentationFormat>
  <Paragraphs>47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Media, Communication &amp; Leisure:  Press and Printed Media </vt:lpstr>
      <vt:lpstr>Article #1</vt:lpstr>
      <vt:lpstr>Picture #1</vt:lpstr>
      <vt:lpstr>Article #2</vt:lpstr>
      <vt:lpstr>Picture #2</vt:lpstr>
      <vt:lpstr>Article #3</vt:lpstr>
      <vt:lpstr>Picture #3</vt:lpstr>
      <vt:lpstr>Quiz</vt:lpstr>
      <vt:lpstr>Answers</vt:lpstr>
      <vt:lpstr>Credits (URLs)</vt:lpstr>
      <vt:lpstr>Culture Photo</vt:lpstr>
    </vt:vector>
  </TitlesOfParts>
  <Company>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Media, Communication &amp; Leisure:  Press and Printed Media </dc:title>
  <dc:creator>SCSadmin</dc:creator>
  <cp:lastModifiedBy>SCSadmin</cp:lastModifiedBy>
  <cp:revision>12</cp:revision>
  <dcterms:created xsi:type="dcterms:W3CDTF">2012-08-20T12:37:40Z</dcterms:created>
  <dcterms:modified xsi:type="dcterms:W3CDTF">2012-08-22T12:42:49Z</dcterms:modified>
</cp:coreProperties>
</file>